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52"/>
  </p:notesMasterIdLst>
  <p:sldIdLst>
    <p:sldId id="256" r:id="rId2"/>
    <p:sldId id="258" r:id="rId3"/>
    <p:sldId id="259" r:id="rId4"/>
    <p:sldId id="302" r:id="rId5"/>
    <p:sldId id="310" r:id="rId6"/>
    <p:sldId id="309" r:id="rId7"/>
    <p:sldId id="261" r:id="rId8"/>
    <p:sldId id="262" r:id="rId9"/>
    <p:sldId id="263" r:id="rId10"/>
    <p:sldId id="264" r:id="rId11"/>
    <p:sldId id="265" r:id="rId12"/>
    <p:sldId id="266" r:id="rId13"/>
    <p:sldId id="307" r:id="rId14"/>
    <p:sldId id="308" r:id="rId15"/>
    <p:sldId id="268" r:id="rId16"/>
    <p:sldId id="269" r:id="rId17"/>
    <p:sldId id="270" r:id="rId18"/>
    <p:sldId id="271" r:id="rId19"/>
    <p:sldId id="272" r:id="rId20"/>
    <p:sldId id="273" r:id="rId21"/>
    <p:sldId id="305" r:id="rId22"/>
    <p:sldId id="306" r:id="rId23"/>
    <p:sldId id="274" r:id="rId24"/>
    <p:sldId id="275" r:id="rId25"/>
    <p:sldId id="276" r:id="rId26"/>
    <p:sldId id="277" r:id="rId27"/>
    <p:sldId id="303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4" r:id="rId5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9A43"/>
    <a:srgbClr val="384B7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1406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04452B-8B24-4DE2-91C9-2765AA832C68}" type="datetimeFigureOut">
              <a:rPr lang="en-US" smtClean="0"/>
              <a:t>5/25/2023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97D568-9EBD-481F-972A-BDD1CB6781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47345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4F994E-B06C-4971-9C33-FBD3C625C0AA}" type="datetime1">
              <a:rPr lang="en-US" smtClean="0"/>
              <a:t>5/25/2023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SLIIT – Year 1 Semester 2 – 2023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BB6D7-905A-470A-B36D-BC41E26285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4337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AF602-3FF6-4A67-B49A-92CE40067134}" type="datetime1">
              <a:rPr lang="en-US" smtClean="0"/>
              <a:t>5/25/2023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SLIIT – Year 1 Semester 2 – 2023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BB6D7-905A-470A-B36D-BC41E26285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2897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0A3F7-B370-4113-8769-8E695327E817}" type="datetime1">
              <a:rPr lang="en-US" smtClean="0"/>
              <a:t>5/25/2023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SLIIT – Year 1 Semester 2 – 2023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BB6D7-905A-470A-B36D-BC41E26285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8321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EAE93-0204-4EEA-B65B-9AA43A556377}" type="datetime1">
              <a:rPr lang="en-US" smtClean="0"/>
              <a:t>5/25/2023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SLIIT – Year 1 Semester 2 – 2023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BB6D7-905A-470A-B36D-BC41E26285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4490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035F6-631F-400C-8DCB-8D4EC5F75931}" type="datetime1">
              <a:rPr lang="en-US" smtClean="0"/>
              <a:t>5/25/2023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SLIIT – Year 1 Semester 2 – 2023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BB6D7-905A-470A-B36D-BC41E26285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4139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3D57A-3956-4523-9A1A-7BC3D706BD06}" type="datetime1">
              <a:rPr lang="en-US" smtClean="0"/>
              <a:t>5/25/2023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SLIIT – Year 1 Semester 2 – 2023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BB6D7-905A-470A-B36D-BC41E26285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7836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7E14F-6A4B-4B7A-9B75-870FB380609D}" type="datetime1">
              <a:rPr lang="en-US" smtClean="0"/>
              <a:t>5/25/2023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SLIIT – Year 1 Semester 2 – 2023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BB6D7-905A-470A-B36D-BC41E26285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6561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70BB8-1CAC-461F-8620-9883BF0C9A47}" type="datetime1">
              <a:rPr lang="en-US" smtClean="0"/>
              <a:t>5/25/2023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SLIIT – Year 1 Semester 2 – 2023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BB6D7-905A-470A-B36D-BC41E26285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311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608A7-5A39-49BA-A96C-E5F36202B8B2}" type="datetime1">
              <a:rPr lang="en-US" smtClean="0"/>
              <a:t>5/25/2023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SLIIT – Year 1 Semester 2 – 2023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BB6D7-905A-470A-B36D-BC41E26285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4520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ADB3E-FC0D-410C-9904-E4E51370F1DE}" type="datetime1">
              <a:rPr lang="en-US" smtClean="0"/>
              <a:t>5/25/2023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SLIIT – Year 1 Semester 2 – 2023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BB6D7-905A-470A-B36D-BC41E26285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6517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1CB6D-C1AE-48D4-A10B-25AE24333DC6}" type="datetime1">
              <a:rPr lang="en-US" smtClean="0"/>
              <a:t>5/25/2023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SLIIT – Year 1 Semester 2 – 2023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BB6D7-905A-470A-B36D-BC41E26285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9306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36A031-3C81-48E4-B96D-BCA9CBDC4E38}" type="datetime1">
              <a:rPr lang="en-US" smtClean="0"/>
              <a:pPr/>
              <a:t>5/25/2023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SLIIT – Year 1 Semester 2 – 2023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FBB6D7-905A-470A-B36D-BC41E26285E5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13A8782B-D92E-27B3-E04A-00F900FC24D6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52" y="6310313"/>
            <a:ext cx="1360171" cy="4572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FAF9869-263B-5360-5F79-177ED8706582}"/>
              </a:ext>
            </a:extLst>
          </p:cNvPr>
          <p:cNvSpPr/>
          <p:nvPr userDrawn="1"/>
        </p:nvSpPr>
        <p:spPr>
          <a:xfrm>
            <a:off x="0" y="-276"/>
            <a:ext cx="9144000" cy="136800"/>
          </a:xfrm>
          <a:prstGeom prst="rect">
            <a:avLst/>
          </a:prstGeom>
          <a:solidFill>
            <a:srgbClr val="384B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56AC7C5-D4DE-052C-489D-2E81E213CF0B}"/>
              </a:ext>
            </a:extLst>
          </p:cNvPr>
          <p:cNvSpPr/>
          <p:nvPr userDrawn="1"/>
        </p:nvSpPr>
        <p:spPr>
          <a:xfrm>
            <a:off x="0" y="133074"/>
            <a:ext cx="9144000" cy="136800"/>
          </a:xfrm>
          <a:prstGeom prst="rect">
            <a:avLst/>
          </a:prstGeom>
          <a:solidFill>
            <a:srgbClr val="F59A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9026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24F77E-CB25-DDE5-1B55-B98B3B083D0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Assignment 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FC29DCA-C516-57C6-49FD-960C959E59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7"/>
            <a:ext cx="6858000" cy="134648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IE1020 – Network Fundamentals</a:t>
            </a:r>
          </a:p>
          <a:p>
            <a:pPr>
              <a:lnSpc>
                <a:spcPct val="150000"/>
              </a:lnSpc>
            </a:pPr>
            <a:r>
              <a:rPr lang="pl-PL" dirty="0"/>
              <a:t>Y1.S2.WD.CSNE.01.1</a:t>
            </a:r>
            <a:r>
              <a:rPr lang="en-US" dirty="0"/>
              <a:t> – Group 2</a:t>
            </a:r>
          </a:p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21303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11" descr="A picture containing diagram, text, line&#10;&#10;Description automatically generated">
            <a:extLst>
              <a:ext uri="{FF2B5EF4-FFF2-40B4-BE49-F238E27FC236}">
                <a16:creationId xmlns:a16="http://schemas.microsoft.com/office/drawing/2014/main" id="{B40D0E4B-C104-7253-7EDD-89BFB124FA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88" y="1452674"/>
            <a:ext cx="8963025" cy="3674839"/>
          </a:xfrm>
          <a:noFill/>
        </p:spPr>
      </p:pic>
      <p:sp>
        <p:nvSpPr>
          <p:cNvPr id="4" name="Date Placeholder 3" hidden="1">
            <a:extLst>
              <a:ext uri="{FF2B5EF4-FFF2-40B4-BE49-F238E27FC236}">
                <a16:creationId xmlns:a16="http://schemas.microsoft.com/office/drawing/2014/main" id="{29116AC5-913A-0887-337B-C7A0D845A1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2ADEAE93-0204-4EEA-B65B-9AA43A556377}" type="datetime1">
              <a:rPr lang="en-US" smtClean="0"/>
              <a:pPr>
                <a:spcAft>
                  <a:spcPts val="600"/>
                </a:spcAft>
              </a:pPr>
              <a:t>5/25/2023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4FB481-BD6E-798E-2C3E-8B3082D94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SLIIT – Year 1 Semester 2 – 2023</a:t>
            </a:r>
          </a:p>
        </p:txBody>
      </p:sp>
      <p:sp>
        <p:nvSpPr>
          <p:cNvPr id="6" name="Slide Number Placeholder 5" hidden="1">
            <a:extLst>
              <a:ext uri="{FF2B5EF4-FFF2-40B4-BE49-F238E27FC236}">
                <a16:creationId xmlns:a16="http://schemas.microsoft.com/office/drawing/2014/main" id="{BBC76D40-8D81-23FE-A309-277BB750D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7DFBB6D7-905A-470A-B36D-BC41E26285E5}" type="slidenum">
              <a:rPr lang="en-US" smtClean="0"/>
              <a:pPr>
                <a:spcAft>
                  <a:spcPts val="600"/>
                </a:spcAft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148167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11" descr="A computer screen shot of a network&#10;&#10;Description automatically generated with low confidence">
            <a:extLst>
              <a:ext uri="{FF2B5EF4-FFF2-40B4-BE49-F238E27FC236}">
                <a16:creationId xmlns:a16="http://schemas.microsoft.com/office/drawing/2014/main" id="{3FBA69CD-42D9-6825-76F6-7F30D24283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88" y="1676750"/>
            <a:ext cx="8963025" cy="3226687"/>
          </a:xfrm>
          <a:noFill/>
        </p:spPr>
      </p:pic>
      <p:sp>
        <p:nvSpPr>
          <p:cNvPr id="4" name="Date Placeholder 3" hidden="1">
            <a:extLst>
              <a:ext uri="{FF2B5EF4-FFF2-40B4-BE49-F238E27FC236}">
                <a16:creationId xmlns:a16="http://schemas.microsoft.com/office/drawing/2014/main" id="{DE79894C-87E4-772B-1F99-9FC12B2108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2ADEAE93-0204-4EEA-B65B-9AA43A556377}" type="datetime1">
              <a:rPr lang="en-US" smtClean="0"/>
              <a:pPr>
                <a:spcAft>
                  <a:spcPts val="600"/>
                </a:spcAft>
              </a:pPr>
              <a:t>5/25/2023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564978-43D5-5F72-2813-4B65E831C6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SLIIT – Year 1 Semester 2 – 2023</a:t>
            </a:r>
          </a:p>
        </p:txBody>
      </p:sp>
      <p:sp>
        <p:nvSpPr>
          <p:cNvPr id="6" name="Slide Number Placeholder 5" hidden="1">
            <a:extLst>
              <a:ext uri="{FF2B5EF4-FFF2-40B4-BE49-F238E27FC236}">
                <a16:creationId xmlns:a16="http://schemas.microsoft.com/office/drawing/2014/main" id="{522BF14C-0545-2144-A8E6-A01D93E6A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7DFBB6D7-905A-470A-B36D-BC41E26285E5}" type="slidenum">
              <a:rPr lang="en-US" smtClean="0"/>
              <a:pPr>
                <a:spcAft>
                  <a:spcPts val="600"/>
                </a:spcAft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105397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11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BBC4D726-4576-EBB1-4491-6FB2100789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88" y="735632"/>
            <a:ext cx="8963025" cy="5108923"/>
          </a:xfrm>
          <a:noFill/>
        </p:spPr>
      </p:pic>
      <p:sp>
        <p:nvSpPr>
          <p:cNvPr id="4" name="Date Placeholder 3" hidden="1">
            <a:extLst>
              <a:ext uri="{FF2B5EF4-FFF2-40B4-BE49-F238E27FC236}">
                <a16:creationId xmlns:a16="http://schemas.microsoft.com/office/drawing/2014/main" id="{D01BBE6B-2968-9B5A-AAAA-FB19D9B0D6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2ADEAE93-0204-4EEA-B65B-9AA43A556377}" type="datetime1">
              <a:rPr lang="en-US" smtClean="0"/>
              <a:pPr>
                <a:spcAft>
                  <a:spcPts val="600"/>
                </a:spcAft>
              </a:pPr>
              <a:t>5/25/2023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BCED46-1485-1C80-E287-0F9A8BBA1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SLIIT – Year 1 Semester 2 – 2023</a:t>
            </a:r>
          </a:p>
        </p:txBody>
      </p:sp>
      <p:sp>
        <p:nvSpPr>
          <p:cNvPr id="6" name="Slide Number Placeholder 5" hidden="1">
            <a:extLst>
              <a:ext uri="{FF2B5EF4-FFF2-40B4-BE49-F238E27FC236}">
                <a16:creationId xmlns:a16="http://schemas.microsoft.com/office/drawing/2014/main" id="{8E4EE88E-4BD4-4DB0-6B80-755328DDC4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7DFBB6D7-905A-470A-B36D-BC41E26285E5}" type="slidenum">
              <a:rPr lang="en-US" smtClean="0"/>
              <a:pPr>
                <a:spcAft>
                  <a:spcPts val="600"/>
                </a:spcAft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948880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381ED45-ADCD-3ABE-E207-2010F151F7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77"/>
          <a:stretch/>
        </p:blipFill>
        <p:spPr>
          <a:xfrm>
            <a:off x="2339788" y="320208"/>
            <a:ext cx="4490458" cy="5903912"/>
          </a:xfrm>
          <a:noFill/>
        </p:spPr>
      </p:pic>
      <p:sp>
        <p:nvSpPr>
          <p:cNvPr id="4" name="Date Placeholder 3" hidden="1">
            <a:extLst>
              <a:ext uri="{FF2B5EF4-FFF2-40B4-BE49-F238E27FC236}">
                <a16:creationId xmlns:a16="http://schemas.microsoft.com/office/drawing/2014/main" id="{290BFABD-366B-5087-D540-C315853933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2ADEAE93-0204-4EEA-B65B-9AA43A556377}" type="datetime1">
              <a:rPr lang="en-US" smtClean="0"/>
              <a:pPr>
                <a:spcAft>
                  <a:spcPts val="600"/>
                </a:spcAft>
              </a:pPr>
              <a:t>5/25/2023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C18678-CD1F-9F3F-4CCF-3DAD9235B6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SLIIT – Year 1 Semester 2 – 2023</a:t>
            </a:r>
          </a:p>
        </p:txBody>
      </p:sp>
      <p:sp>
        <p:nvSpPr>
          <p:cNvPr id="6" name="Slide Number Placeholder 5" hidden="1">
            <a:extLst>
              <a:ext uri="{FF2B5EF4-FFF2-40B4-BE49-F238E27FC236}">
                <a16:creationId xmlns:a16="http://schemas.microsoft.com/office/drawing/2014/main" id="{BDB8EE23-12CD-9933-0C1F-5D25C54EA9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7DFBB6D7-905A-470A-B36D-BC41E26285E5}" type="slidenum">
              <a:rPr lang="en-US" smtClean="0"/>
              <a:pPr>
                <a:spcAft>
                  <a:spcPts val="600"/>
                </a:spcAft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666553"/>
      </p:ext>
    </p:extLst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6ACBFEC-364F-BA48-B5DD-55FCD5B974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36637" y="338138"/>
            <a:ext cx="4870727" cy="5903912"/>
          </a:xfrm>
          <a:noFill/>
        </p:spPr>
      </p:pic>
      <p:sp>
        <p:nvSpPr>
          <p:cNvPr id="4" name="Date Placeholder 3" hidden="1">
            <a:extLst>
              <a:ext uri="{FF2B5EF4-FFF2-40B4-BE49-F238E27FC236}">
                <a16:creationId xmlns:a16="http://schemas.microsoft.com/office/drawing/2014/main" id="{A383BCEF-732A-1B8C-F331-19BDBC2D47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2ADEAE93-0204-4EEA-B65B-9AA43A556377}" type="datetime1">
              <a:rPr lang="en-US" smtClean="0"/>
              <a:pPr>
                <a:spcAft>
                  <a:spcPts val="600"/>
                </a:spcAft>
              </a:pPr>
              <a:t>5/25/2023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85329B-5DDB-EBCF-65A3-B7F2CC76FF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SLIIT – Year 1 Semester 2 – 2023</a:t>
            </a:r>
          </a:p>
        </p:txBody>
      </p:sp>
      <p:sp>
        <p:nvSpPr>
          <p:cNvPr id="6" name="Slide Number Placeholder 5" hidden="1">
            <a:extLst>
              <a:ext uri="{FF2B5EF4-FFF2-40B4-BE49-F238E27FC236}">
                <a16:creationId xmlns:a16="http://schemas.microsoft.com/office/drawing/2014/main" id="{987091D8-860C-AD7B-EA4C-A1058F938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7DFBB6D7-905A-470A-B36D-BC41E26285E5}" type="slidenum">
              <a:rPr lang="en-US" smtClean="0"/>
              <a:pPr>
                <a:spcAft>
                  <a:spcPts val="600"/>
                </a:spcAft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0261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E9806A-2CB1-6C88-6904-9CCA7CC85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Physical Topology Design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15509F-31F9-786A-096C-03FCF8F312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73EAE5-7EA6-FBA0-8F96-42F3E19444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035F6-631F-400C-8DCB-8D4EC5F75931}" type="datetime1">
              <a:rPr lang="en-US" smtClean="0"/>
              <a:t>5/25/2023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513E35-2B95-591B-F35D-2EA693067F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SLIIT – Year 1 Semester 2 – 2023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AA827E-B3EA-8F8E-B5FD-D7FE14E01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BB6D7-905A-470A-B36D-BC41E26285E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4010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A picture containing art, line, pattern, rectangle&#10;&#10;Description automatically generated">
            <a:extLst>
              <a:ext uri="{FF2B5EF4-FFF2-40B4-BE49-F238E27FC236}">
                <a16:creationId xmlns:a16="http://schemas.microsoft.com/office/drawing/2014/main" id="{C9DF00F6-62D2-9F87-2AE9-A092FB667C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575" y="338138"/>
            <a:ext cx="8618851" cy="5903912"/>
          </a:xfrm>
          <a:noFill/>
        </p:spPr>
      </p:pic>
      <p:sp>
        <p:nvSpPr>
          <p:cNvPr id="4" name="Date Placeholder 3" hidden="1">
            <a:extLst>
              <a:ext uri="{FF2B5EF4-FFF2-40B4-BE49-F238E27FC236}">
                <a16:creationId xmlns:a16="http://schemas.microsoft.com/office/drawing/2014/main" id="{D23A35CE-98B7-7FF0-21CA-AC030D04E2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2ADEAE93-0204-4EEA-B65B-9AA43A556377}" type="datetime1">
              <a:rPr lang="en-US" smtClean="0"/>
              <a:pPr>
                <a:spcAft>
                  <a:spcPts val="600"/>
                </a:spcAft>
              </a:pPr>
              <a:t>5/25/2023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96766B-D5F0-6BD4-6E05-26D3A7123A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SLIIT – Year 1 Semester 2 – 2023</a:t>
            </a:r>
          </a:p>
        </p:txBody>
      </p:sp>
      <p:sp>
        <p:nvSpPr>
          <p:cNvPr id="6" name="Slide Number Placeholder 5" hidden="1">
            <a:extLst>
              <a:ext uri="{FF2B5EF4-FFF2-40B4-BE49-F238E27FC236}">
                <a16:creationId xmlns:a16="http://schemas.microsoft.com/office/drawing/2014/main" id="{1EAED0D0-D098-C6A4-84BD-E9F6E77FFC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7DFBB6D7-905A-470A-B36D-BC41E26285E5}" type="slidenum">
              <a:rPr lang="en-US" smtClean="0"/>
              <a:pPr>
                <a:spcAft>
                  <a:spcPts val="600"/>
                </a:spcAft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321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A picture containing diagram, map, line, screenshot&#10;&#10;Description automatically generated">
            <a:extLst>
              <a:ext uri="{FF2B5EF4-FFF2-40B4-BE49-F238E27FC236}">
                <a16:creationId xmlns:a16="http://schemas.microsoft.com/office/drawing/2014/main" id="{D12E83D6-2D68-3A6B-7F5F-714FC88637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88" y="1497489"/>
            <a:ext cx="8963025" cy="3585210"/>
          </a:xfrm>
          <a:noFill/>
        </p:spPr>
      </p:pic>
      <p:sp>
        <p:nvSpPr>
          <p:cNvPr id="4" name="Date Placeholder 3" hidden="1">
            <a:extLst>
              <a:ext uri="{FF2B5EF4-FFF2-40B4-BE49-F238E27FC236}">
                <a16:creationId xmlns:a16="http://schemas.microsoft.com/office/drawing/2014/main" id="{B315AD48-E1A3-67B0-BDA1-07C6FECD39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2ADEAE93-0204-4EEA-B65B-9AA43A556377}" type="datetime1">
              <a:rPr lang="en-US" smtClean="0"/>
              <a:pPr>
                <a:spcAft>
                  <a:spcPts val="600"/>
                </a:spcAft>
              </a:pPr>
              <a:t>5/25/2023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765385-A175-C59B-0B34-37DB0EB463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SLIIT – Year 1 Semester 2 – 2023</a:t>
            </a:r>
          </a:p>
        </p:txBody>
      </p:sp>
      <p:sp>
        <p:nvSpPr>
          <p:cNvPr id="6" name="Slide Number Placeholder 5" hidden="1">
            <a:extLst>
              <a:ext uri="{FF2B5EF4-FFF2-40B4-BE49-F238E27FC236}">
                <a16:creationId xmlns:a16="http://schemas.microsoft.com/office/drawing/2014/main" id="{1B0B4CD7-DB7B-50A5-D28E-0F4E10CEA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7DFBB6D7-905A-470A-B36D-BC41E26285E5}" type="slidenum">
              <a:rPr lang="en-US" smtClean="0"/>
              <a:pPr>
                <a:spcAft>
                  <a:spcPts val="600"/>
                </a:spcAft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6487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A picture containing map, diagram, text, line&#10;&#10;Description automatically generated">
            <a:extLst>
              <a:ext uri="{FF2B5EF4-FFF2-40B4-BE49-F238E27FC236}">
                <a16:creationId xmlns:a16="http://schemas.microsoft.com/office/drawing/2014/main" id="{4B107FD0-D412-4A88-B028-6E93CBF1F3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88" y="1475082"/>
            <a:ext cx="8963025" cy="3630024"/>
          </a:xfrm>
          <a:noFill/>
        </p:spPr>
      </p:pic>
      <p:sp>
        <p:nvSpPr>
          <p:cNvPr id="4" name="Date Placeholder 3" hidden="1">
            <a:extLst>
              <a:ext uri="{FF2B5EF4-FFF2-40B4-BE49-F238E27FC236}">
                <a16:creationId xmlns:a16="http://schemas.microsoft.com/office/drawing/2014/main" id="{A92835F9-9E44-88AA-0151-42CA28E590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2ADEAE93-0204-4EEA-B65B-9AA43A556377}" type="datetime1">
              <a:rPr lang="en-US" smtClean="0"/>
              <a:pPr>
                <a:spcAft>
                  <a:spcPts val="600"/>
                </a:spcAft>
              </a:pPr>
              <a:t>5/25/2023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4D11F8-D243-8C28-F19D-8D0347C813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SLIIT – Year 1 Semester 2 – 2023</a:t>
            </a:r>
          </a:p>
        </p:txBody>
      </p:sp>
      <p:sp>
        <p:nvSpPr>
          <p:cNvPr id="6" name="Slide Number Placeholder 5" hidden="1">
            <a:extLst>
              <a:ext uri="{FF2B5EF4-FFF2-40B4-BE49-F238E27FC236}">
                <a16:creationId xmlns:a16="http://schemas.microsoft.com/office/drawing/2014/main" id="{41F8F513-21E1-B757-A142-2380E442F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7DFBB6D7-905A-470A-B36D-BC41E26285E5}" type="slidenum">
              <a:rPr lang="en-US" smtClean="0"/>
              <a:pPr>
                <a:spcAft>
                  <a:spcPts val="600"/>
                </a:spcAft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6949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A picture containing diagram, line, map, screenshot&#10;&#10;Description automatically generated">
            <a:extLst>
              <a:ext uri="{FF2B5EF4-FFF2-40B4-BE49-F238E27FC236}">
                <a16:creationId xmlns:a16="http://schemas.microsoft.com/office/drawing/2014/main" id="{6B900F69-61F2-D410-9468-95BFA2F1A9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88" y="1452674"/>
            <a:ext cx="8963025" cy="3674839"/>
          </a:xfrm>
          <a:noFill/>
        </p:spPr>
      </p:pic>
      <p:sp>
        <p:nvSpPr>
          <p:cNvPr id="4" name="Date Placeholder 3" hidden="1">
            <a:extLst>
              <a:ext uri="{FF2B5EF4-FFF2-40B4-BE49-F238E27FC236}">
                <a16:creationId xmlns:a16="http://schemas.microsoft.com/office/drawing/2014/main" id="{FC203C3E-7731-7BC6-2161-5D2335EE38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2ADEAE93-0204-4EEA-B65B-9AA43A556377}" type="datetime1">
              <a:rPr lang="en-US" smtClean="0"/>
              <a:pPr>
                <a:spcAft>
                  <a:spcPts val="600"/>
                </a:spcAft>
              </a:pPr>
              <a:t>5/25/2023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93BDCC-6041-D511-1F68-B9EBBBBFE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SLIIT – Year 1 Semester 2 – 2023</a:t>
            </a:r>
          </a:p>
        </p:txBody>
      </p:sp>
      <p:sp>
        <p:nvSpPr>
          <p:cNvPr id="6" name="Slide Number Placeholder 5" hidden="1">
            <a:extLst>
              <a:ext uri="{FF2B5EF4-FFF2-40B4-BE49-F238E27FC236}">
                <a16:creationId xmlns:a16="http://schemas.microsoft.com/office/drawing/2014/main" id="{8DEC43A1-3211-C013-EB1F-6B359CB4FA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7DFBB6D7-905A-470A-B36D-BC41E26285E5}" type="slidenum">
              <a:rPr lang="en-US" smtClean="0"/>
              <a:pPr>
                <a:spcAft>
                  <a:spcPts val="600"/>
                </a:spcAft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6087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C8B18F-8CB6-CA52-B781-44005BE245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47197"/>
            <a:ext cx="7886700" cy="1325563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GB" dirty="0"/>
              <a:t>Group Members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A0426D84-3C59-60BE-1580-16430C2589A4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014309" y="2269425"/>
          <a:ext cx="7115381" cy="2895222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{5C22544A-7EE6-4342-B048-85BDC9FD1C3A}</a:tableStyleId>
              </a:tblPr>
              <a:tblGrid>
                <a:gridCol w="4654882">
                  <a:extLst>
                    <a:ext uri="{9D8B030D-6E8A-4147-A177-3AD203B41FA5}">
                      <a16:colId xmlns:a16="http://schemas.microsoft.com/office/drawing/2014/main" val="726703702"/>
                    </a:ext>
                  </a:extLst>
                </a:gridCol>
                <a:gridCol w="2460499">
                  <a:extLst>
                    <a:ext uri="{9D8B030D-6E8A-4147-A177-3AD203B41FA5}">
                      <a16:colId xmlns:a16="http://schemas.microsoft.com/office/drawing/2014/main" val="696598967"/>
                    </a:ext>
                  </a:extLst>
                </a:gridCol>
              </a:tblGrid>
              <a:tr h="339913">
                <a:tc>
                  <a:txBody>
                    <a:bodyPr/>
                    <a:lstStyle/>
                    <a:p>
                      <a:pPr marL="205740" marR="200025" algn="ctr">
                        <a:lnSpc>
                          <a:spcPct val="150000"/>
                        </a:lnSpc>
                        <a:spcBef>
                          <a:spcPts val="25"/>
                        </a:spcBef>
                        <a:spcAft>
                          <a:spcPts val="0"/>
                        </a:spcAft>
                      </a:pPr>
                      <a:r>
                        <a:rPr lang="en-GB" sz="2400" dirty="0">
                          <a:effectLst/>
                        </a:rPr>
                        <a:t>Name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Latha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18110" marR="195580" algn="ctr">
                        <a:lnSpc>
                          <a:spcPct val="150000"/>
                        </a:lnSpc>
                        <a:spcBef>
                          <a:spcPts val="25"/>
                        </a:spcBef>
                        <a:spcAft>
                          <a:spcPts val="0"/>
                        </a:spcAft>
                        <a:tabLst>
                          <a:tab pos="137160" algn="l"/>
                          <a:tab pos="802640" algn="ctr"/>
                        </a:tabLst>
                      </a:pPr>
                      <a:r>
                        <a:rPr lang="en-GB" sz="2400" spc="-5" dirty="0">
                          <a:effectLst/>
                        </a:rPr>
                        <a:t>		Student ID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Latha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779823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206375" marR="200025" algn="ctr">
                        <a:lnSpc>
                          <a:spcPct val="150000"/>
                        </a:lnSpc>
                        <a:spcBef>
                          <a:spcPts val="325"/>
                        </a:spcBef>
                        <a:spcAft>
                          <a:spcPts val="0"/>
                        </a:spcAft>
                      </a:pPr>
                      <a:r>
                        <a:rPr lang="en-GB" sz="2400" b="0" dirty="0">
                          <a:solidFill>
                            <a:schemeClr val="tx1"/>
                          </a:solidFill>
                          <a:effectLst/>
                        </a:rPr>
                        <a:t>D R WICKRAMA ARACHCHI</a:t>
                      </a: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Latha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18110" algn="ctr">
                        <a:lnSpc>
                          <a:spcPct val="150000"/>
                        </a:lnSpc>
                        <a:spcBef>
                          <a:spcPts val="325"/>
                        </a:spcBef>
                      </a:pPr>
                      <a:r>
                        <a:rPr lang="en-GB" sz="2400" b="0" dirty="0">
                          <a:solidFill>
                            <a:schemeClr val="tx1"/>
                          </a:solidFill>
                          <a:effectLst/>
                        </a:rPr>
                        <a:t>IT22360496</a:t>
                      </a: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Latha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46184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206375" marR="200025" algn="ctr">
                        <a:lnSpc>
                          <a:spcPct val="150000"/>
                        </a:lnSpc>
                        <a:spcBef>
                          <a:spcPts val="325"/>
                        </a:spcBef>
                        <a:spcAft>
                          <a:spcPts val="0"/>
                        </a:spcAft>
                      </a:pPr>
                      <a:r>
                        <a:rPr lang="en-GB" sz="2400" b="0" dirty="0">
                          <a:solidFill>
                            <a:schemeClr val="tx1"/>
                          </a:solidFill>
                          <a:effectLst/>
                        </a:rPr>
                        <a:t>I D N K SIRIWARDHANA</a:t>
                      </a: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Latha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18110" algn="ctr">
                        <a:lnSpc>
                          <a:spcPct val="150000"/>
                        </a:lnSpc>
                        <a:spcBef>
                          <a:spcPts val="325"/>
                        </a:spcBef>
                      </a:pPr>
                      <a:r>
                        <a:rPr lang="en-GB" sz="2400" b="0" dirty="0">
                          <a:solidFill>
                            <a:schemeClr val="tx1"/>
                          </a:solidFill>
                          <a:effectLst/>
                        </a:rPr>
                        <a:t>IT22323798</a:t>
                      </a: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Latha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07690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206375" marR="200025" algn="ctr">
                        <a:lnSpc>
                          <a:spcPct val="150000"/>
                        </a:lnSpc>
                        <a:spcBef>
                          <a:spcPts val="325"/>
                        </a:spcBef>
                        <a:spcAft>
                          <a:spcPts val="0"/>
                        </a:spcAft>
                      </a:pPr>
                      <a:r>
                        <a:rPr lang="en-GB" sz="2400" b="0" dirty="0">
                          <a:solidFill>
                            <a:schemeClr val="tx1"/>
                          </a:solidFill>
                          <a:effectLst/>
                        </a:rPr>
                        <a:t>K C S P PERERA</a:t>
                      </a: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Latha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18110" algn="ctr">
                        <a:lnSpc>
                          <a:spcPct val="150000"/>
                        </a:lnSpc>
                        <a:spcBef>
                          <a:spcPts val="325"/>
                        </a:spcBef>
                      </a:pPr>
                      <a:r>
                        <a:rPr lang="en-GB" sz="2400" b="0" dirty="0">
                          <a:solidFill>
                            <a:schemeClr val="tx1"/>
                          </a:solidFill>
                          <a:effectLst/>
                        </a:rPr>
                        <a:t>IT22324306</a:t>
                      </a: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Latha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34902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206375" marR="200025" algn="ctr">
                        <a:lnSpc>
                          <a:spcPct val="150000"/>
                        </a:lnSpc>
                        <a:spcBef>
                          <a:spcPts val="325"/>
                        </a:spcBef>
                        <a:spcAft>
                          <a:spcPts val="0"/>
                        </a:spcAft>
                      </a:pPr>
                      <a:r>
                        <a:rPr lang="en-GB" sz="2400" b="0" dirty="0">
                          <a:solidFill>
                            <a:schemeClr val="tx1"/>
                          </a:solidFill>
                          <a:effectLst/>
                        </a:rPr>
                        <a:t>W M S L WICKRAMASINGHE</a:t>
                      </a: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Latha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18110" algn="ctr">
                        <a:lnSpc>
                          <a:spcPct val="150000"/>
                        </a:lnSpc>
                        <a:spcBef>
                          <a:spcPts val="325"/>
                        </a:spcBef>
                      </a:pPr>
                      <a:r>
                        <a:rPr lang="en-GB" sz="2400" b="0" dirty="0">
                          <a:solidFill>
                            <a:schemeClr val="tx1"/>
                          </a:solidFill>
                          <a:effectLst/>
                        </a:rPr>
                        <a:t>IT22365378</a:t>
                      </a: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Latha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13219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206375" marR="200025" algn="ctr">
                        <a:lnSpc>
                          <a:spcPct val="150000"/>
                        </a:lnSpc>
                        <a:spcBef>
                          <a:spcPts val="325"/>
                        </a:spcBef>
                        <a:spcAft>
                          <a:spcPts val="0"/>
                        </a:spcAft>
                      </a:pPr>
                      <a:r>
                        <a:rPr lang="en-GB" sz="2400" b="0" dirty="0">
                          <a:solidFill>
                            <a:schemeClr val="tx1"/>
                          </a:solidFill>
                          <a:effectLst/>
                        </a:rPr>
                        <a:t>W V A D N BINATH</a:t>
                      </a: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Latha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18110" algn="ctr">
                        <a:lnSpc>
                          <a:spcPct val="150000"/>
                        </a:lnSpc>
                        <a:spcBef>
                          <a:spcPts val="325"/>
                        </a:spcBef>
                      </a:pPr>
                      <a:r>
                        <a:rPr lang="en-GB" sz="2400" b="0" dirty="0">
                          <a:solidFill>
                            <a:schemeClr val="tx1"/>
                          </a:solidFill>
                          <a:effectLst/>
                        </a:rPr>
                        <a:t>IT22311122</a:t>
                      </a: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Latha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2467657"/>
                  </a:ext>
                </a:extLst>
              </a:tr>
            </a:tbl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0C8C96-360F-5CF6-81F5-01774E1CDC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DEAE93-0204-4EEA-B65B-9AA43A556377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5/25/2023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1A8D5A-DCA4-4271-4807-C6B98D0515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SLIIT – Year 1 Semester 2 – 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D481F6-5E0D-EAFD-CBF4-95768BA538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FBB6D7-905A-470A-B36D-BC41E26285E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4782180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A picture containing diagram, line, screenshot, plot&#10;&#10;Description automatically generated">
            <a:extLst>
              <a:ext uri="{FF2B5EF4-FFF2-40B4-BE49-F238E27FC236}">
                <a16:creationId xmlns:a16="http://schemas.microsoft.com/office/drawing/2014/main" id="{D43B4560-25EE-B71D-1C1C-4CDFD16C02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88" y="1979251"/>
            <a:ext cx="8963025" cy="2621685"/>
          </a:xfrm>
          <a:noFill/>
        </p:spPr>
      </p:pic>
      <p:sp>
        <p:nvSpPr>
          <p:cNvPr id="4" name="Date Placeholder 3" hidden="1">
            <a:extLst>
              <a:ext uri="{FF2B5EF4-FFF2-40B4-BE49-F238E27FC236}">
                <a16:creationId xmlns:a16="http://schemas.microsoft.com/office/drawing/2014/main" id="{1D885806-3563-FA1F-BA97-DB97D3BE7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2ADEAE93-0204-4EEA-B65B-9AA43A556377}" type="datetime1">
              <a:rPr lang="en-US" smtClean="0"/>
              <a:pPr>
                <a:spcAft>
                  <a:spcPts val="600"/>
                </a:spcAft>
              </a:pPr>
              <a:t>5/25/2023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07C199-0220-7289-6DDF-2C75325525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SLIIT – Year 1 Semester 2 – 2023</a:t>
            </a:r>
          </a:p>
        </p:txBody>
      </p:sp>
      <p:sp>
        <p:nvSpPr>
          <p:cNvPr id="6" name="Slide Number Placeholder 5" hidden="1">
            <a:extLst>
              <a:ext uri="{FF2B5EF4-FFF2-40B4-BE49-F238E27FC236}">
                <a16:creationId xmlns:a16="http://schemas.microsoft.com/office/drawing/2014/main" id="{E0706ACF-2968-A3E7-FBEB-6ECF4CCD74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7DFBB6D7-905A-470A-B36D-BC41E26285E5}" type="slidenum">
              <a:rPr lang="en-US" smtClean="0"/>
              <a:pPr>
                <a:spcAft>
                  <a:spcPts val="600"/>
                </a:spcAft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0139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DDD1ADC-0675-3F01-0412-54C291DEE0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65413" y="338138"/>
            <a:ext cx="4413174" cy="5903912"/>
          </a:xfrm>
          <a:noFill/>
        </p:spPr>
      </p:pic>
      <p:sp>
        <p:nvSpPr>
          <p:cNvPr id="4" name="Date Placeholder 3" hidden="1">
            <a:extLst>
              <a:ext uri="{FF2B5EF4-FFF2-40B4-BE49-F238E27FC236}">
                <a16:creationId xmlns:a16="http://schemas.microsoft.com/office/drawing/2014/main" id="{28E0A04A-C9C9-B00E-EAB5-D4892FD96F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2ADEAE93-0204-4EEA-B65B-9AA43A556377}" type="datetime1">
              <a:rPr lang="en-US" smtClean="0"/>
              <a:pPr>
                <a:spcAft>
                  <a:spcPts val="600"/>
                </a:spcAft>
              </a:pPr>
              <a:t>5/25/2023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EB3A49-3F5E-D955-A4AA-20B009E700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SLIIT – Year 1 Semester 2 – 2023</a:t>
            </a:r>
          </a:p>
        </p:txBody>
      </p:sp>
      <p:sp>
        <p:nvSpPr>
          <p:cNvPr id="6" name="Slide Number Placeholder 5" hidden="1">
            <a:extLst>
              <a:ext uri="{FF2B5EF4-FFF2-40B4-BE49-F238E27FC236}">
                <a16:creationId xmlns:a16="http://schemas.microsoft.com/office/drawing/2014/main" id="{6F6B6900-1CFD-C4D2-41B8-8D9654D74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7DFBB6D7-905A-470A-B36D-BC41E26285E5}" type="slidenum">
              <a:rPr lang="en-US" smtClean="0"/>
              <a:pPr>
                <a:spcAft>
                  <a:spcPts val="600"/>
                </a:spcAft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632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F9C64C0-9459-0D98-D1AB-A39418FE92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5195" y="338138"/>
            <a:ext cx="4693610" cy="5903912"/>
          </a:xfrm>
          <a:noFill/>
        </p:spPr>
      </p:pic>
      <p:sp>
        <p:nvSpPr>
          <p:cNvPr id="4" name="Date Placeholder 3" hidden="1">
            <a:extLst>
              <a:ext uri="{FF2B5EF4-FFF2-40B4-BE49-F238E27FC236}">
                <a16:creationId xmlns:a16="http://schemas.microsoft.com/office/drawing/2014/main" id="{2A11F9A0-3B83-7357-621E-189E00E35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2ADEAE93-0204-4EEA-B65B-9AA43A556377}" type="datetime1">
              <a:rPr lang="en-US" smtClean="0"/>
              <a:pPr>
                <a:spcAft>
                  <a:spcPts val="600"/>
                </a:spcAft>
              </a:pPr>
              <a:t>5/25/2023</a:t>
            </a:fld>
            <a:endParaRPr lang="en-US"/>
          </a:p>
        </p:txBody>
      </p:sp>
      <p:sp>
        <p:nvSpPr>
          <p:cNvPr id="6" name="Slide Number Placeholder 5" hidden="1">
            <a:extLst>
              <a:ext uri="{FF2B5EF4-FFF2-40B4-BE49-F238E27FC236}">
                <a16:creationId xmlns:a16="http://schemas.microsoft.com/office/drawing/2014/main" id="{C2E7ABF9-297D-F0F5-6571-6EEC1289A6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7DFBB6D7-905A-470A-B36D-BC41E26285E5}" type="slidenum">
              <a:rPr lang="en-US" smtClean="0"/>
              <a:pPr>
                <a:spcAft>
                  <a:spcPts val="600"/>
                </a:spcAft>
              </a:pPr>
              <a:t>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79BF4C-8A91-2CAA-678B-D3060BC2E9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SLIIT – Year 1 Semester 2 – 2023</a:t>
            </a:r>
          </a:p>
        </p:txBody>
      </p:sp>
    </p:spTree>
    <p:extLst>
      <p:ext uri="{BB962C8B-B14F-4D97-AF65-F5344CB8AC3E}">
        <p14:creationId xmlns:p14="http://schemas.microsoft.com/office/powerpoint/2010/main" val="24932745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11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341868B9-BA3A-E2DB-B8BF-4008D95A1D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88" y="1251006"/>
            <a:ext cx="8963025" cy="4078176"/>
          </a:xfrm>
          <a:noFill/>
        </p:spPr>
      </p:pic>
      <p:sp>
        <p:nvSpPr>
          <p:cNvPr id="4" name="Date Placeholder 3" hidden="1">
            <a:extLst>
              <a:ext uri="{FF2B5EF4-FFF2-40B4-BE49-F238E27FC236}">
                <a16:creationId xmlns:a16="http://schemas.microsoft.com/office/drawing/2014/main" id="{2BDBBC9A-52A7-0918-98FF-A1DFBA168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2ADEAE93-0204-4EEA-B65B-9AA43A556377}" type="datetime1">
              <a:rPr lang="en-US" smtClean="0"/>
              <a:pPr>
                <a:spcAft>
                  <a:spcPts val="600"/>
                </a:spcAft>
              </a:pPr>
              <a:t>5/25/2023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77A6A4-75A8-5B27-9B0B-283B0F3E41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SLIIT – Year 1 Semester 2 – 2023</a:t>
            </a:r>
          </a:p>
        </p:txBody>
      </p:sp>
      <p:sp>
        <p:nvSpPr>
          <p:cNvPr id="6" name="Slide Number Placeholder 5" hidden="1">
            <a:extLst>
              <a:ext uri="{FF2B5EF4-FFF2-40B4-BE49-F238E27FC236}">
                <a16:creationId xmlns:a16="http://schemas.microsoft.com/office/drawing/2014/main" id="{992A361A-DAF4-1454-B719-C688266A0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7DFBB6D7-905A-470A-B36D-BC41E26285E5}" type="slidenum">
              <a:rPr lang="en-US" smtClean="0"/>
              <a:pPr>
                <a:spcAft>
                  <a:spcPts val="600"/>
                </a:spcAft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4493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7939D9-98B7-8104-1BBD-7EA75C6D0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Appropriate Devices with Justifications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1469E1-C8DD-EFF2-F7FD-071E4FA5D9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6CBA92-A1F0-CEBE-FC5D-9419CEA2D9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035F6-631F-400C-8DCB-8D4EC5F75931}" type="datetime1">
              <a:rPr lang="en-US" smtClean="0"/>
              <a:t>5/25/2023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9EF5F4-6BEB-B8B2-83B9-98DB6162DF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SLIIT – Year 1 Semester 2 – 2023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6B2B51-12B2-F04C-24AE-48547FD26D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BB6D7-905A-470A-B36D-BC41E26285E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062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6AADC-D28C-CCA6-CDBE-C5E5CE5B5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Core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DEB049-6260-6FFF-19BC-F1349F3BD7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434464"/>
            <a:ext cx="7886700" cy="4658995"/>
          </a:xfrm>
        </p:spPr>
        <p:txBody>
          <a:bodyPr>
            <a:normAutofit lnSpcReduction="10000"/>
          </a:bodyPr>
          <a:lstStyle/>
          <a:p>
            <a:pPr>
              <a:lnSpc>
                <a:spcPct val="160000"/>
              </a:lnSpc>
            </a:pPr>
            <a:r>
              <a:rPr lang="en-US" dirty="0"/>
              <a:t>The Cisco ASR 9000 Series Router is a high-density, high performance edge platform suitable for mass-scale networks. </a:t>
            </a:r>
          </a:p>
          <a:p>
            <a:pPr>
              <a:lnSpc>
                <a:spcPct val="160000"/>
              </a:lnSpc>
            </a:pPr>
            <a:r>
              <a:rPr lang="en-US" dirty="0"/>
              <a:t>It provides operators with a long-term growth platform that scales ahead of demand, protects investments, accelerates service agility, and protects critical infrastructure.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7E91AE-A71A-2009-9C5E-5B5C5DC7B4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EAE93-0204-4EEA-B65B-9AA43A556377}" type="datetime1">
              <a:rPr lang="en-US" smtClean="0"/>
              <a:t>5/25/2023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1EA40C-7D2E-A4EF-615F-B3293A62FE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SLIIT – Year 1 Semester 2 – 2023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A33D52-9BEB-F02B-D0A3-EC1A7EBFF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BB6D7-905A-470A-B36D-BC41E26285E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6443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5CD58-BCAD-64FC-E0CB-8D319A7FB1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Distribution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06B252-AB75-16C7-6DD7-08315C6A47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Cisco 4000 Series Integrated Services Routers provide application visibility, network services, simplified management, threat protection, and application visibility to gain actionable insights.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4AAC53-6FF5-CA41-11AA-A1B750D32A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EAE93-0204-4EEA-B65B-9AA43A556377}" type="datetime1">
              <a:rPr lang="en-US" smtClean="0"/>
              <a:t>5/25/2023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BC737-D453-00CF-D775-E857DF2237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SLIIT – Year 1 Semester 2 – 2023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F5405D-CD22-EAE1-17F2-6731D70D1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BB6D7-905A-470A-B36D-BC41E26285E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9185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5CD58-BCAD-64FC-E0CB-8D319A7FB1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Distribution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06B252-AB75-16C7-6DD7-08315C6A47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GB" dirty="0"/>
              <a:t>Cisco Catalyst 9500 Series switches provide network protection, reduce attack surface, enhance malware detection, secure network IoT readiness, simplify cloud environment, and support advanced routing and infrastructure services.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4AAC53-6FF5-CA41-11AA-A1B750D32A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EAE93-0204-4EEA-B65B-9AA43A556377}" type="datetime1">
              <a:rPr lang="en-US" smtClean="0"/>
              <a:t>5/25/2023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BC737-D453-00CF-D775-E857DF2237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SLIIT – Year 1 Semester 2 – 2023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F5405D-CD22-EAE1-17F2-6731D70D1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BB6D7-905A-470A-B36D-BC41E26285E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880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8EADC3-471E-EF0A-0A8D-C827706D4B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Access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85270F-4089-E897-4BDC-28EF617D4E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Cisco Catalyst 9300 Series switches offer a superior network and service experience, advanced application hosting, and converged wired and wireless access.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919E7F-EC1D-BBED-EF76-C8A2812B67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EAE93-0204-4EEA-B65B-9AA43A556377}" type="datetime1">
              <a:rPr lang="en-US" smtClean="0"/>
              <a:t>5/25/2023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B5DF47-62B9-D008-D0A3-B9A3291BC4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SLIIT – Year 1 Semester 2 – 2023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C04D52-3679-C62C-F09F-80932869A9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BB6D7-905A-470A-B36D-BC41E26285E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75563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45FD6F-73DC-AE35-5FB1-C0B1667CC3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Wireless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1FFFD2-A0F6-C111-BCDA-049157EF3A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b="0" i="0" dirty="0">
                <a:effectLst/>
              </a:rPr>
              <a:t>Cisco Aironet 4800 Series access points provide high-speed Wi-Fi, advanced features, and security.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7B7E0C-DAB9-C14F-296E-D406260F7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EAE93-0204-4EEA-B65B-9AA43A556377}" type="datetime1">
              <a:rPr lang="en-US" smtClean="0"/>
              <a:t>5/25/2023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D4BA03-61E2-EFC3-5E3C-30E4CA90B8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SLIIT – Year 1 Semester 2 – 2023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F6015E-A4AF-5CE0-F21E-44C722BB73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BB6D7-905A-470A-B36D-BC41E26285E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4513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C94626-7CED-39D1-78BE-7FDA450796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GB" dirty="0"/>
              <a:t>Scenario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FD0F4A-DA88-FFA0-B85F-BBA1A0DB65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XYZ University is a large university with 7 branches located throughout a country. </a:t>
            </a:r>
          </a:p>
          <a:p>
            <a:pPr>
              <a:lnSpc>
                <a:spcPct val="150000"/>
              </a:lnSpc>
            </a:pPr>
            <a:r>
              <a:rPr lang="en-US" dirty="0"/>
              <a:t>It has over 50,000 students, faculty, and staff members who rely heavily on the university's network for research, communication, and learning.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7EEF5A-62E7-92CC-37BF-A7C7C39BAA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EAE93-0204-4EEA-B65B-9AA43A556377}" type="datetime1">
              <a:rPr lang="en-US" smtClean="0"/>
              <a:t>5/25/2023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8495F1-4C82-62AE-6737-3B9662634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SLIIT – Year 1 Semester 2 – 2023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CB95A5-61F9-3657-4042-16F195A94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BB6D7-905A-470A-B36D-BC41E26285E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0945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6E3B4-58B7-AC4D-D89E-7EE29A440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Security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83D695-842C-8236-D6DA-B919DD29C0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Palo Alto Networks PA-1400 Series Firewalls provide centralized management, configuration, and visibility.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AF598A-C1BA-E78C-14C0-25FC989037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EAE93-0204-4EEA-B65B-9AA43A556377}" type="datetime1">
              <a:rPr lang="en-US" smtClean="0"/>
              <a:t>5/25/2023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D67613-FF24-5C42-4EBA-1F4635C8D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SLIIT – Year 1 Semester 2 – 2023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4D63BB-CE72-D8D6-AE45-47C23D4C3B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BB6D7-905A-470A-B36D-BC41E26285E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889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946A6F-76C6-479A-8C80-D6286823C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94CF4C-924C-18F6-C6AF-AE7DA98580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SolarWinds Network Performance Monitor provides real-time monitoring, performance analysis, configuration management, and alerting.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66A235-79CF-E74A-CA2D-038721190C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EAE93-0204-4EEA-B65B-9AA43A556377}" type="datetime1">
              <a:rPr lang="en-US" smtClean="0"/>
              <a:t>5/25/2023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A4E845-897B-9347-2505-3F868B16A6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SLIIT – Year 1 Semester 2 – 2023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E7518E-47C8-6266-5D71-CD4383175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BB6D7-905A-470A-B36D-BC41E26285E5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5388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45C6D3-C00E-6F2A-107C-551B4F627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Appropriate Media Types with Justifications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079B81-BDD5-11C0-01A6-2423F58BF3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695193-7B0E-9477-45AE-5DDE494709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035F6-631F-400C-8DCB-8D4EC5F75931}" type="datetime1">
              <a:rPr lang="en-US" smtClean="0"/>
              <a:t>5/25/2023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647DE0-CCF6-FE2E-DA67-B383868E4F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SLIIT – Year 1 Semester 2 – 2023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55D6B6-7F20-8CFB-629E-CF0701B04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BB6D7-905A-470A-B36D-BC41E26285E5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9016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C5C415-2C2F-A3EC-45D4-D950540672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Core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BA9C0A-39A9-299B-AF85-AC6F18BC15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XYZ University can achieve a balance between cost-effectiveness and network performance by deploying </a:t>
            </a:r>
            <a:r>
              <a:rPr lang="en-US" dirty="0" err="1"/>
              <a:t>EoC</a:t>
            </a:r>
            <a:r>
              <a:rPr lang="en-US" dirty="0"/>
              <a:t> for the core layer, ensuring dependable and high-speed connectivity.</a:t>
            </a:r>
          </a:p>
          <a:p>
            <a:pPr>
              <a:lnSpc>
                <a:spcPct val="150000"/>
              </a:lnSpc>
            </a:pPr>
            <a:r>
              <a:rPr lang="en-US" dirty="0"/>
              <a:t>Ethernet Cat6a cables are used to connect the core layer to an Internet Service Provider.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5F932B-14C1-4866-6BAB-189212D40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EAE93-0204-4EEA-B65B-9AA43A556377}" type="datetime1">
              <a:rPr lang="en-US" smtClean="0"/>
              <a:t>5/25/2023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7B57D5-4314-6F4D-4978-4A65E0835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SLIIT – Year 1 Semester 2 – 2023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9ECB36-0303-FAF0-B93A-6CE3312F2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BB6D7-905A-470A-B36D-BC41E26285E5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8282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EA8B8D-FE21-581A-C1BC-4760DAA93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Distribution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6E303D-771C-0549-CE82-25AE392A2B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Ethernet Cat6a cables provide high-speed internet, encryption, and authentication.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8EC48E-C82C-B07E-8266-896D534888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EAE93-0204-4EEA-B65B-9AA43A556377}" type="datetime1">
              <a:rPr lang="en-US" smtClean="0"/>
              <a:t>5/25/2023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FE9256-AC1B-98E9-55C1-0676E69545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SLIIT – Year 1 Semester 2 – 2023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773B7F-B292-F5AF-16A8-3EAA32BDA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BB6D7-905A-470A-B36D-BC41E26285E5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5757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5ABCC-6730-4469-8AAC-C4258EE96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Access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0A3A21-81EF-FBAC-6E2F-30B752192A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Ethernet Cat6a cables offer consistent communication for end-user devices, are inexpensive and easy to install, and are suitable for campus deployments.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4C4356-3E83-9922-F9C0-2469C0873B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EAE93-0204-4EEA-B65B-9AA43A556377}" type="datetime1">
              <a:rPr lang="en-US" smtClean="0"/>
              <a:t>5/25/2023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2E4ED5-B8D3-51CC-E235-35E98B269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SLIIT – Year 1 Semester 2 – 2023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0B7EED-62F9-D3C5-296D-E9C7CED6B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BB6D7-905A-470A-B36D-BC41E26285E5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2792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30AFE3-B81A-C031-CEEF-4E6621E1EF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Wireless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4DA313-9C0A-1C6C-7DEA-838FE6BB48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WAPs send signals as EM waves via free space.</a:t>
            </a:r>
          </a:p>
          <a:p>
            <a:pPr>
              <a:lnSpc>
                <a:spcPct val="150000"/>
              </a:lnSpc>
            </a:pPr>
            <a:r>
              <a:rPr lang="en-US" dirty="0"/>
              <a:t>This transmission media is also known as unguided/wireless media.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0547DF-AC4C-2A68-0660-C7B0A42290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EAE93-0204-4EEA-B65B-9AA43A556377}" type="datetime1">
              <a:rPr lang="en-US" smtClean="0"/>
              <a:t>5/25/2023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532F32-4A25-1A33-20DA-3088FBE274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SLIIT – Year 1 Semester 2 – 2023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BA4A4A-0FE0-0596-896A-21E6BD3F1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BB6D7-905A-470A-B36D-BC41E26285E5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8568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852CA7-1FB4-5233-36D3-70903F420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LAN and WAN Technologies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7E4618-883D-7C09-DFDE-FA02C1050A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6CB68A-2B57-73A1-8180-506023A203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035F6-631F-400C-8DCB-8D4EC5F75931}" type="datetime1">
              <a:rPr lang="en-US" smtClean="0"/>
              <a:t>5/25/2023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6B2ADC-2339-DD81-56C3-6446B1D96F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SLIIT – Year 1 Semester 2 – 2023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71388A-98DE-F8A3-8E90-A9618ACBF1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BB6D7-905A-470A-B36D-BC41E26285E5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64772"/>
      </p:ext>
    </p:extLst>
  </p:cSld>
  <p:clrMapOvr>
    <a:masterClrMapping/>
  </p:clrMapOvr>
  <p:transition spd="slow">
    <p:randomBar dir="vert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993BCF-AC65-147C-4C80-B8C2126F7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LAN Technologies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299F36-3809-39E3-3FCF-4F02EC02F8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Ethernet offers high-speed communication, dependability, and compatibility.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DC2F97-28F9-F1E4-395E-9DA5DEED0D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EAE93-0204-4EEA-B65B-9AA43A556377}" type="datetime1">
              <a:rPr lang="en-US" smtClean="0"/>
              <a:t>5/25/2023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F63A9B-D8E6-CF11-A356-C751FF1170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SLIIT – Year 1 Semester 2 – 2023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A58D2F-EB7A-55E6-84F3-C90758F787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BB6D7-905A-470A-B36D-BC41E26285E5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477570"/>
      </p:ext>
    </p:extLst>
  </p:cSld>
  <p:clrMapOvr>
    <a:masterClrMapping/>
  </p:clrMapOvr>
  <p:transition spd="slow">
    <p:randomBar dir="vert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06F72-8447-C714-F34C-3E72A43212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WAN Technologies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9DE931-E2AC-33FA-9C6D-952476ACD2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Metro Ethernet provides safe and dependable inter-campus connectivity with minimal latency.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B61176-13BB-1C29-97F3-FE56A40B54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EAE93-0204-4EEA-B65B-9AA43A556377}" type="datetime1">
              <a:rPr lang="en-US" smtClean="0"/>
              <a:t>5/25/2023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D903C9-3B59-0727-DE40-1380990604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SLIIT – Year 1 Semester 2 – 2023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FDC432-F304-45B5-1F2F-5C5C3D9E2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BB6D7-905A-470A-B36D-BC41E26285E5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5796069"/>
      </p:ext>
    </p:extLst>
  </p:cSld>
  <p:clrMapOvr>
    <a:masterClrMapping/>
  </p:clrMapOvr>
  <p:transition spd="slow">
    <p:randomBar dir="vert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C94626-7CED-39D1-78BE-7FDA450796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GB" dirty="0"/>
              <a:t>Scenario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FD0F4A-DA88-FFA0-B85F-BBA1A0DB65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The proposed network design includes a core network, distribution network, access network, wireless network, security, management, backup and redundancy measures, and a centralized network management system.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7EEF5A-62E7-92CC-37BF-A7C7C39BAA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EAE93-0204-4EEA-B65B-9AA43A556377}" type="datetime1">
              <a:rPr lang="en-US" smtClean="0"/>
              <a:t>5/25/2023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8495F1-4C82-62AE-6737-3B9662634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SLIIT – Year 1 Semester 2 – 2023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CB95A5-61F9-3657-4042-16F195A94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BB6D7-905A-470A-B36D-BC41E26285E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4590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8ACA5-BA00-83B7-62F5-4A3F873DD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Appropriate Protocols with Justifications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25D113-B42C-4AD2-1022-E9BEEB1CB0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ABB75E-88E0-0AE9-8FB8-6E6E4DE203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035F6-631F-400C-8DCB-8D4EC5F75931}" type="datetime1">
              <a:rPr lang="en-US" smtClean="0"/>
              <a:t>5/25/2023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74F727-817D-3F33-0E11-ABF9F664D4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SLIIT – Year 1 Semester 2 – 2023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3953F2-CC11-C25F-2A75-D4FF0AAE11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BB6D7-905A-470A-B36D-BC41E26285E5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86260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63554-633A-54D5-397C-4354ED29F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Physical Layer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03E489-B6EB-13A3-9E74-B8A79953B3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Ethernet: Twisted pair cables are a cost-effective physical layer option for XYZ University's network.</a:t>
            </a:r>
          </a:p>
          <a:p>
            <a:pPr>
              <a:lnSpc>
                <a:spcPct val="150000"/>
              </a:lnSpc>
            </a:pPr>
            <a:r>
              <a:rPr lang="en-US" dirty="0"/>
              <a:t>Wireless: Wi-Fi and other wireless protocols are needed to link mobile devices across campuses.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023049-D336-6485-CA5A-179D549790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EAE93-0204-4EEA-B65B-9AA43A556377}" type="datetime1">
              <a:rPr lang="en-US" smtClean="0"/>
              <a:t>5/25/2023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3A80DD-43E7-76A8-434D-742354DE98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SLIIT – Year 1 Semester 2 – 2023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C4C38-068C-E387-6460-3E4DB2AEE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BB6D7-905A-470A-B36D-BC41E26285E5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2691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6406EF-EE07-7775-0E6F-6BE29461E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Link Layer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776077-56B6-74D1-4593-AC133F8538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Ethernet: It is a standard protocol for dependable data transmission</a:t>
            </a:r>
          </a:p>
          <a:p>
            <a:pPr>
              <a:lnSpc>
                <a:spcPct val="150000"/>
              </a:lnSpc>
            </a:pPr>
            <a:r>
              <a:rPr lang="en-US" dirty="0"/>
              <a:t>Switch: Switches are essential for fast, secure data transmission to only the intended recipients.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9F745A-A507-D44A-EE01-78CBC5B8CA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EAE93-0204-4EEA-B65B-9AA43A556377}" type="datetime1">
              <a:rPr lang="en-US" smtClean="0"/>
              <a:t>5/25/2023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10F1E7-05FE-E72D-A455-F0EBAEDF1B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SLIIT – Year 1 Semester 2 – 2023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6DDF17-14FB-780D-4A8E-D663E84CF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BB6D7-905A-470A-B36D-BC41E26285E5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0361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25B8A7-D38A-4E93-8F65-89B0C9B1B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Network Layer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D58B0D-0128-4667-ED1B-1742F5EC64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IP and ICMP are used for packet addressing, routing, network administration, problem reporting, and diagnostics, respectively.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FDDDE2-F572-BC6D-1ECE-9F010CF94F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EAE93-0204-4EEA-B65B-9AA43A556377}" type="datetime1">
              <a:rPr lang="en-US" smtClean="0"/>
              <a:t>5/25/2023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D3463-6706-725D-6FC5-759A8D004F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SLIIT – Year 1 Semester 2 – 2023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A824C9-91AB-C428-8983-BC5AA27306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BB6D7-905A-470A-B36D-BC41E26285E5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26400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00085-84D1-5017-D020-D07BBE4EC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Transport Layer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4394F8-DD5B-1D12-737C-9712830BB7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TCP: TCP is reliable for error-free data transfer.</a:t>
            </a:r>
          </a:p>
          <a:p>
            <a:pPr>
              <a:lnSpc>
                <a:spcPct val="150000"/>
              </a:lnSpc>
            </a:pPr>
            <a:r>
              <a:rPr lang="en-US" dirty="0"/>
              <a:t>UDP: UDP is used for speed and efficiency.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80E44A-1A15-1731-97BD-5F3FB90038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EAE93-0204-4EEA-B65B-9AA43A556377}" type="datetime1">
              <a:rPr lang="en-US" smtClean="0"/>
              <a:t>5/25/2023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C913E9-39F3-7677-C438-BF0FB1962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SLIIT – Year 1 Semester 2 – 2023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6F3378-9A82-7DD9-CF6A-37A82DF18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BB6D7-905A-470A-B36D-BC41E26285E5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3742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48A90-439D-B497-5298-DA40F3A6A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Session Layer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034768-8C34-CCAF-7402-CF191D2C2E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Sockets and WinSock enable communication between hosts at the session layer.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AD75D2-91CB-2B6E-0251-79618D4569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EAE93-0204-4EEA-B65B-9AA43A556377}" type="datetime1">
              <a:rPr lang="en-US" smtClean="0"/>
              <a:t>5/25/2023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B7AC99-6D3A-181C-55AD-1B4BC2A020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SLIIT – Year 1 Semester 2 – 2023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8ABAFE-F232-EAEB-9102-034AFCBE9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BB6D7-905A-470A-B36D-BC41E26285E5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6673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BF1152-A5B0-64FA-E6FD-389E55581F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Presentation Layer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29457D-9C2D-3985-70A5-7A781F6EE9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SSL and MPEG ensure data confidentiality and integrity, important for university-related multimedia applications.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DACCBE-421A-442B-2A9C-6125FA2AD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EAE93-0204-4EEA-B65B-9AA43A556377}" type="datetime1">
              <a:rPr lang="en-US" smtClean="0"/>
              <a:t>5/25/2023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9ED688-EFF2-07BC-6442-DB87F1B45B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SLIIT – Year 1 Semester 2 – 2023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A31A29-B615-FB23-603D-C56882E8AA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BB6D7-905A-470A-B36D-BC41E26285E5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1183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1B56CF-C5AA-3CD5-3524-B61186557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Application Layer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D11DBF-0168-71B1-725E-28DC1A29AB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HTTPS: HTTPS is used to securely access online resources and web-based applications.</a:t>
            </a:r>
          </a:p>
          <a:p>
            <a:pPr>
              <a:lnSpc>
                <a:spcPct val="150000"/>
              </a:lnSpc>
            </a:pPr>
            <a:r>
              <a:rPr lang="en-US" dirty="0"/>
              <a:t>DNS: DNS is used to convert domain names into IP addresses, allowing people to access websites using human readable names.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08A453-8329-165E-FA21-740025F59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EAE93-0204-4EEA-B65B-9AA43A556377}" type="datetime1">
              <a:rPr lang="en-US" smtClean="0"/>
              <a:t>5/25/2023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42CB80-F5C3-C89B-3C3E-955C93494B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SLIIT – Year 1 Semester 2 – 2023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935659-9B65-E4F0-CA03-9392FDB42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BB6D7-905A-470A-B36D-BC41E26285E5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0646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50C350-83B7-D6CA-CBC2-D0B3CB802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Private IP Addressing Schema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319A39-0AB2-0901-5051-17ADA2E813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F7B1F-59F2-D0C1-EFC3-20817423FB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035F6-631F-400C-8DCB-8D4EC5F75931}" type="datetime1">
              <a:rPr lang="en-US" smtClean="0"/>
              <a:t>5/25/2023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53D014-778F-03A4-31A0-65264294D9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SLIIT – Year 1 Semester 2 – 2023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DE671B-7180-A209-D420-0E41A8B26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BB6D7-905A-470A-B36D-BC41E26285E5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514293"/>
      </p:ext>
    </p:extLst>
  </p:cSld>
  <p:clrMapOvr>
    <a:masterClrMapping/>
  </p:clrMapOvr>
  <p:transition spd="med">
    <p:pull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95B783FF-8F93-0BBF-42C5-EEB69069D45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85895489"/>
              </p:ext>
            </p:extLst>
          </p:nvPr>
        </p:nvGraphicFramePr>
        <p:xfrm>
          <a:off x="186267" y="457200"/>
          <a:ext cx="8763000" cy="5605560"/>
        </p:xfrm>
        <a:graphic>
          <a:graphicData uri="http://schemas.openxmlformats.org/drawingml/2006/table">
            <a:tbl>
              <a:tblPr firstRow="1" firstCol="1" bandRow="1">
                <a:tableStyleId>{3B4B98B0-60AC-42C2-AFA5-B58CD77FA1E5}</a:tableStyleId>
              </a:tblPr>
              <a:tblGrid>
                <a:gridCol w="1043285">
                  <a:extLst>
                    <a:ext uri="{9D8B030D-6E8A-4147-A177-3AD203B41FA5}">
                      <a16:colId xmlns:a16="http://schemas.microsoft.com/office/drawing/2014/main" val="838644554"/>
                    </a:ext>
                  </a:extLst>
                </a:gridCol>
                <a:gridCol w="760115">
                  <a:extLst>
                    <a:ext uri="{9D8B030D-6E8A-4147-A177-3AD203B41FA5}">
                      <a16:colId xmlns:a16="http://schemas.microsoft.com/office/drawing/2014/main" val="2252448634"/>
                    </a:ext>
                  </a:extLst>
                </a:gridCol>
                <a:gridCol w="804333">
                  <a:extLst>
                    <a:ext uri="{9D8B030D-6E8A-4147-A177-3AD203B41FA5}">
                      <a16:colId xmlns:a16="http://schemas.microsoft.com/office/drawing/2014/main" val="3293661426"/>
                    </a:ext>
                  </a:extLst>
                </a:gridCol>
                <a:gridCol w="1278467">
                  <a:extLst>
                    <a:ext uri="{9D8B030D-6E8A-4147-A177-3AD203B41FA5}">
                      <a16:colId xmlns:a16="http://schemas.microsoft.com/office/drawing/2014/main" val="1095628136"/>
                    </a:ext>
                  </a:extLst>
                </a:gridCol>
                <a:gridCol w="524933">
                  <a:extLst>
                    <a:ext uri="{9D8B030D-6E8A-4147-A177-3AD203B41FA5}">
                      <a16:colId xmlns:a16="http://schemas.microsoft.com/office/drawing/2014/main" val="1865394347"/>
                    </a:ext>
                  </a:extLst>
                </a:gridCol>
                <a:gridCol w="1283344">
                  <a:extLst>
                    <a:ext uri="{9D8B030D-6E8A-4147-A177-3AD203B41FA5}">
                      <a16:colId xmlns:a16="http://schemas.microsoft.com/office/drawing/2014/main" val="3875270317"/>
                    </a:ext>
                  </a:extLst>
                </a:gridCol>
                <a:gridCol w="1468323">
                  <a:extLst>
                    <a:ext uri="{9D8B030D-6E8A-4147-A177-3AD203B41FA5}">
                      <a16:colId xmlns:a16="http://schemas.microsoft.com/office/drawing/2014/main" val="4269904210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1407371903"/>
                    </a:ext>
                  </a:extLst>
                </a:gridCol>
              </a:tblGrid>
              <a:tr h="700695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100" dirty="0">
                          <a:effectLst/>
                        </a:rPr>
                        <a:t>Subnet </a:t>
                      </a:r>
                    </a:p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100" dirty="0">
                          <a:effectLst/>
                        </a:rPr>
                        <a:t>Name</a:t>
                      </a:r>
                      <a:endParaRPr lang="en-US" sz="11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100" dirty="0">
                          <a:effectLst/>
                        </a:rPr>
                        <a:t>Required </a:t>
                      </a:r>
                    </a:p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100" dirty="0">
                          <a:effectLst/>
                        </a:rPr>
                        <a:t>IPs</a:t>
                      </a:r>
                      <a:endParaRPr lang="en-US" sz="11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100" dirty="0">
                          <a:effectLst/>
                        </a:rPr>
                        <a:t>Required</a:t>
                      </a:r>
                    </a:p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100" dirty="0">
                          <a:effectLst/>
                        </a:rPr>
                        <a:t>Bits</a:t>
                      </a:r>
                      <a:endParaRPr lang="en-US" sz="11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100" dirty="0">
                          <a:effectLst/>
                        </a:rPr>
                        <a:t>Network</a:t>
                      </a:r>
                    </a:p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100" dirty="0">
                          <a:effectLst/>
                        </a:rPr>
                        <a:t>Address</a:t>
                      </a:r>
                      <a:endParaRPr lang="en-US" sz="11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100" dirty="0">
                          <a:effectLst/>
                        </a:rPr>
                        <a:t>Slash</a:t>
                      </a:r>
                      <a:endParaRPr lang="en-US" sz="11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100" dirty="0">
                          <a:effectLst/>
                        </a:rPr>
                        <a:t>Mask</a:t>
                      </a:r>
                      <a:endParaRPr lang="en-US" sz="11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100" dirty="0">
                          <a:effectLst/>
                        </a:rPr>
                        <a:t>Usable</a:t>
                      </a:r>
                    </a:p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100" dirty="0">
                          <a:effectLst/>
                        </a:rPr>
                        <a:t>Range</a:t>
                      </a:r>
                      <a:endParaRPr lang="en-US" sz="11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100" dirty="0">
                          <a:effectLst/>
                        </a:rPr>
                        <a:t>Broadcast</a:t>
                      </a:r>
                    </a:p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100" dirty="0">
                          <a:effectLst/>
                        </a:rPr>
                        <a:t>Address</a:t>
                      </a:r>
                      <a:endParaRPr lang="en-US" sz="11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10601776"/>
                  </a:ext>
                </a:extLst>
              </a:tr>
              <a:tr h="700695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00" dirty="0">
                          <a:effectLst/>
                        </a:rPr>
                        <a:t>Campus 1</a:t>
                      </a:r>
                      <a:endParaRPr lang="en-US" sz="14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00">
                          <a:effectLst/>
                        </a:rPr>
                        <a:t>12000</a:t>
                      </a:r>
                      <a:endParaRPr lang="en-US" sz="14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00">
                          <a:effectLst/>
                        </a:rPr>
                        <a:t>16382</a:t>
                      </a:r>
                      <a:endParaRPr lang="en-US" sz="14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00">
                          <a:effectLst/>
                        </a:rPr>
                        <a:t>172.16.0.0</a:t>
                      </a:r>
                      <a:endParaRPr lang="en-US" sz="14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00">
                          <a:effectLst/>
                        </a:rPr>
                        <a:t>/18</a:t>
                      </a:r>
                      <a:endParaRPr lang="en-US" sz="14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00">
                          <a:effectLst/>
                        </a:rPr>
                        <a:t>255.255.192.0</a:t>
                      </a:r>
                      <a:endParaRPr lang="en-US" sz="14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00">
                          <a:effectLst/>
                        </a:rPr>
                        <a:t>172.16.0.1 - 172.16.63.254</a:t>
                      </a:r>
                      <a:endParaRPr lang="en-US" sz="14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00" dirty="0">
                          <a:effectLst/>
                        </a:rPr>
                        <a:t>172.16.63.255</a:t>
                      </a:r>
                      <a:endParaRPr lang="en-US" sz="14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15634809"/>
                  </a:ext>
                </a:extLst>
              </a:tr>
              <a:tr h="700695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00">
                          <a:effectLst/>
                        </a:rPr>
                        <a:t>Campus 2</a:t>
                      </a:r>
                      <a:endParaRPr lang="en-US" sz="14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00">
                          <a:effectLst/>
                        </a:rPr>
                        <a:t>8000</a:t>
                      </a:r>
                      <a:endParaRPr lang="en-US" sz="14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00">
                          <a:effectLst/>
                        </a:rPr>
                        <a:t>8190</a:t>
                      </a:r>
                      <a:endParaRPr lang="en-US" sz="14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00">
                          <a:effectLst/>
                        </a:rPr>
                        <a:t>172.16.64.0</a:t>
                      </a:r>
                      <a:endParaRPr lang="en-US" sz="14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00">
                          <a:effectLst/>
                        </a:rPr>
                        <a:t>/19</a:t>
                      </a:r>
                      <a:endParaRPr lang="en-US" sz="14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00">
                          <a:effectLst/>
                        </a:rPr>
                        <a:t>255.255.224.0</a:t>
                      </a:r>
                      <a:endParaRPr lang="en-US" sz="14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00">
                          <a:effectLst/>
                        </a:rPr>
                        <a:t>172.16.64.1 - 172.16.95.254</a:t>
                      </a:r>
                      <a:endParaRPr lang="en-US" sz="14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00" dirty="0">
                          <a:effectLst/>
                        </a:rPr>
                        <a:t>172.16.95.255</a:t>
                      </a:r>
                      <a:endParaRPr lang="en-US" sz="14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40648284"/>
                  </a:ext>
                </a:extLst>
              </a:tr>
              <a:tr h="700695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00">
                          <a:effectLst/>
                        </a:rPr>
                        <a:t>Campus 3</a:t>
                      </a:r>
                      <a:endParaRPr lang="en-US" sz="14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00">
                          <a:effectLst/>
                        </a:rPr>
                        <a:t>7000</a:t>
                      </a:r>
                      <a:endParaRPr lang="en-US" sz="14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00">
                          <a:effectLst/>
                        </a:rPr>
                        <a:t>8190</a:t>
                      </a:r>
                      <a:endParaRPr lang="en-US" sz="14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00">
                          <a:effectLst/>
                        </a:rPr>
                        <a:t>172.16.96.0</a:t>
                      </a:r>
                      <a:endParaRPr lang="en-US" sz="14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00">
                          <a:effectLst/>
                        </a:rPr>
                        <a:t>/19</a:t>
                      </a:r>
                      <a:endParaRPr lang="en-US" sz="14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00">
                          <a:effectLst/>
                        </a:rPr>
                        <a:t>255.255.224.0</a:t>
                      </a:r>
                      <a:endParaRPr lang="en-US" sz="14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00">
                          <a:effectLst/>
                        </a:rPr>
                        <a:t>172.16.96.1 - 172.16.127.254</a:t>
                      </a:r>
                      <a:endParaRPr lang="en-US" sz="14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00" dirty="0">
                          <a:effectLst/>
                        </a:rPr>
                        <a:t>172.16.127.255</a:t>
                      </a:r>
                      <a:endParaRPr lang="en-US" sz="14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81473701"/>
                  </a:ext>
                </a:extLst>
              </a:tr>
              <a:tr h="700695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00">
                          <a:effectLst/>
                        </a:rPr>
                        <a:t>Campus 7</a:t>
                      </a:r>
                      <a:endParaRPr lang="en-US" sz="14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00">
                          <a:effectLst/>
                        </a:rPr>
                        <a:t>7000</a:t>
                      </a:r>
                      <a:endParaRPr lang="en-US" sz="14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00">
                          <a:effectLst/>
                        </a:rPr>
                        <a:t>8190</a:t>
                      </a:r>
                      <a:endParaRPr lang="en-US" sz="14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00">
                          <a:effectLst/>
                        </a:rPr>
                        <a:t>172.16.128.0</a:t>
                      </a:r>
                      <a:endParaRPr lang="en-US" sz="14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00">
                          <a:effectLst/>
                        </a:rPr>
                        <a:t>/19</a:t>
                      </a:r>
                      <a:endParaRPr lang="en-US" sz="14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00">
                          <a:effectLst/>
                        </a:rPr>
                        <a:t>255.255.224.0</a:t>
                      </a:r>
                      <a:endParaRPr lang="en-US" sz="14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00">
                          <a:effectLst/>
                        </a:rPr>
                        <a:t>172.16.128.1 - 172.16.159.254</a:t>
                      </a:r>
                      <a:endParaRPr lang="en-US" sz="14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00" dirty="0">
                          <a:effectLst/>
                        </a:rPr>
                        <a:t>172.16.159.255</a:t>
                      </a:r>
                      <a:endParaRPr lang="en-US" sz="14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36927071"/>
                  </a:ext>
                </a:extLst>
              </a:tr>
              <a:tr h="700695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00">
                          <a:effectLst/>
                        </a:rPr>
                        <a:t>Campus 4</a:t>
                      </a:r>
                      <a:endParaRPr lang="en-US" sz="14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00">
                          <a:effectLst/>
                        </a:rPr>
                        <a:t>6500</a:t>
                      </a:r>
                      <a:endParaRPr lang="en-US" sz="14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00">
                          <a:effectLst/>
                        </a:rPr>
                        <a:t>8190</a:t>
                      </a:r>
                      <a:endParaRPr lang="en-US" sz="14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00">
                          <a:effectLst/>
                        </a:rPr>
                        <a:t>172.16.160.0</a:t>
                      </a:r>
                      <a:endParaRPr lang="en-US" sz="14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00">
                          <a:effectLst/>
                        </a:rPr>
                        <a:t>/19</a:t>
                      </a:r>
                      <a:endParaRPr lang="en-US" sz="14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00">
                          <a:effectLst/>
                        </a:rPr>
                        <a:t>255.255.224.0</a:t>
                      </a:r>
                      <a:endParaRPr lang="en-US" sz="14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00">
                          <a:effectLst/>
                        </a:rPr>
                        <a:t>172.16.160.1 - 172.16.191.254</a:t>
                      </a:r>
                      <a:endParaRPr lang="en-US" sz="14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00" dirty="0">
                          <a:effectLst/>
                        </a:rPr>
                        <a:t>172.16.191.255</a:t>
                      </a:r>
                      <a:endParaRPr lang="en-US" sz="14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0073676"/>
                  </a:ext>
                </a:extLst>
              </a:tr>
              <a:tr h="700695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00">
                          <a:effectLst/>
                        </a:rPr>
                        <a:t>Campus 5</a:t>
                      </a:r>
                      <a:endParaRPr lang="en-US" sz="14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00">
                          <a:effectLst/>
                        </a:rPr>
                        <a:t>5500</a:t>
                      </a:r>
                      <a:endParaRPr lang="en-US" sz="14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00">
                          <a:effectLst/>
                        </a:rPr>
                        <a:t>8190</a:t>
                      </a:r>
                      <a:endParaRPr lang="en-US" sz="14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00">
                          <a:effectLst/>
                        </a:rPr>
                        <a:t>172.16.192.0</a:t>
                      </a:r>
                      <a:endParaRPr lang="en-US" sz="14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00">
                          <a:effectLst/>
                        </a:rPr>
                        <a:t>/19</a:t>
                      </a:r>
                      <a:endParaRPr lang="en-US" sz="14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00">
                          <a:effectLst/>
                        </a:rPr>
                        <a:t>255.255.224.0</a:t>
                      </a:r>
                      <a:endParaRPr lang="en-US" sz="14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00">
                          <a:effectLst/>
                        </a:rPr>
                        <a:t>172.16.192.1 - 172.16.223.254</a:t>
                      </a:r>
                      <a:endParaRPr lang="en-US" sz="14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00" dirty="0">
                          <a:effectLst/>
                        </a:rPr>
                        <a:t>172.16.223.255</a:t>
                      </a:r>
                      <a:endParaRPr lang="en-US" sz="14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28200565"/>
                  </a:ext>
                </a:extLst>
              </a:tr>
              <a:tr h="700695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00" dirty="0">
                          <a:effectLst/>
                        </a:rPr>
                        <a:t>Campus 6</a:t>
                      </a:r>
                      <a:endParaRPr lang="en-US" sz="14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00" dirty="0">
                          <a:effectLst/>
                        </a:rPr>
                        <a:t>4000</a:t>
                      </a:r>
                      <a:endParaRPr lang="en-US" sz="14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00" dirty="0">
                          <a:effectLst/>
                        </a:rPr>
                        <a:t>4094</a:t>
                      </a:r>
                      <a:endParaRPr lang="en-US" sz="14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00" dirty="0">
                          <a:effectLst/>
                        </a:rPr>
                        <a:t>172.16.224.0</a:t>
                      </a:r>
                      <a:endParaRPr lang="en-US" sz="14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00" dirty="0">
                          <a:effectLst/>
                        </a:rPr>
                        <a:t>/20</a:t>
                      </a:r>
                      <a:endParaRPr lang="en-US" sz="14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00" dirty="0">
                          <a:effectLst/>
                        </a:rPr>
                        <a:t>255.255.240.0</a:t>
                      </a:r>
                      <a:endParaRPr lang="en-US" sz="14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00" dirty="0">
                          <a:effectLst/>
                        </a:rPr>
                        <a:t>172.16.224.1 - 172.16.239.254</a:t>
                      </a:r>
                      <a:endParaRPr lang="en-US" sz="14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00" dirty="0">
                          <a:effectLst/>
                        </a:rPr>
                        <a:t>172.16.239.255</a:t>
                      </a:r>
                      <a:endParaRPr lang="en-US" sz="14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9884203"/>
                  </a:ext>
                </a:extLst>
              </a:tr>
            </a:tbl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8E7575-08A3-AB01-5395-92E52DD850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EAE93-0204-4EEA-B65B-9AA43A556377}" type="datetime1">
              <a:rPr lang="en-US" smtClean="0"/>
              <a:t>5/25/2023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46C8B6-677E-B7EC-667B-E906626FC5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SLIIT – Year 1 Semester 2 – 2023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BA231E-8ACE-5AC7-D6F6-9A38A6940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BB6D7-905A-470A-B36D-BC41E26285E5}" type="slidenum">
              <a:rPr lang="en-US" smtClean="0"/>
              <a:t>49</a:t>
            </a:fld>
            <a:endParaRPr lang="en-US"/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C89274E9-2164-831E-5717-BCD2382CAF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0566789"/>
      </p:ext>
    </p:extLst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C94626-7CED-39D1-78BE-7FDA450796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GB" dirty="0"/>
              <a:t>Assumptions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FD0F4A-DA88-FFA0-B85F-BBA1A0DB65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60000"/>
              </a:lnSpc>
            </a:pPr>
            <a:r>
              <a:rPr lang="en-US" dirty="0"/>
              <a:t>Estimated end-user devices to be 9000 PCs, and 150 wireless routers.</a:t>
            </a:r>
          </a:p>
          <a:p>
            <a:pPr>
              <a:lnSpc>
                <a:spcPct val="160000"/>
              </a:lnSpc>
            </a:pPr>
            <a:endParaRPr lang="en-US" dirty="0"/>
          </a:p>
          <a:p>
            <a:pPr>
              <a:lnSpc>
                <a:spcPct val="160000"/>
              </a:lnSpc>
            </a:pPr>
            <a:r>
              <a:rPr lang="en-US" dirty="0"/>
              <a:t>The institute would need 4.5 million USD to build a large web with backup and redundancy to sustain growth.</a:t>
            </a:r>
          </a:p>
          <a:p>
            <a:pPr marL="0" indent="0">
              <a:lnSpc>
                <a:spcPct val="160000"/>
              </a:lnSpc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7EEF5A-62E7-92CC-37BF-A7C7C39BAA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EAE93-0204-4EEA-B65B-9AA43A556377}" type="datetime1">
              <a:rPr lang="en-US" smtClean="0"/>
              <a:t>5/25/2023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8495F1-4C82-62AE-6737-3B9662634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SLIIT – Year 1 Semester 2 – 2023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CB95A5-61F9-3657-4042-16F195A94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BB6D7-905A-470A-B36D-BC41E26285E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300370"/>
      </p:ext>
    </p:extLst>
  </p:cSld>
  <p:clrMapOvr>
    <a:masterClrMapping/>
  </p:clrMapOvr>
  <p:transition spd="slow">
    <p:push dir="u"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9906B2-B546-589B-9193-BEBFDF6B64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2946400"/>
            <a:ext cx="7772400" cy="965200"/>
          </a:xfrm>
        </p:spPr>
        <p:txBody>
          <a:bodyPr/>
          <a:lstStyle/>
          <a:p>
            <a:r>
              <a:rPr lang="en-GB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7507433"/>
      </p:ext>
    </p:extLst>
  </p:cSld>
  <p:clrMapOvr>
    <a:masterClrMapping/>
  </p:clrMapOvr>
  <p:transition spd="slow">
    <p:cover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C94626-7CED-39D1-78BE-7FDA450796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GB" dirty="0"/>
              <a:t>Assumptions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FD0F4A-DA88-FFA0-B85F-BBA1A0DB65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Campuses are dispersed, yet close enough to provide adequate connectivity.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7EEF5A-62E7-92CC-37BF-A7C7C39BAA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EAE93-0204-4EEA-B65B-9AA43A556377}" type="datetime1">
              <a:rPr lang="en-US" smtClean="0"/>
              <a:t>5/25/2023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8495F1-4C82-62AE-6737-3B9662634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SLIIT – Year 1 Semester 2 – 2023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CB95A5-61F9-3657-4042-16F195A94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BB6D7-905A-470A-B36D-BC41E26285E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796797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84CB20-2A52-8629-DA9F-DA0916FC2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Logical Topology Design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4A2F6B-EFC9-596F-1AC6-4B098189BE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45EB0E-16BA-BFFB-3914-57AAC2026F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035F6-631F-400C-8DCB-8D4EC5F75931}" type="datetime1">
              <a:rPr lang="en-US" smtClean="0"/>
              <a:t>5/25/2023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F3D553-AAB4-418A-D98F-083A5DF435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SLIIT – Year 1 Semester 2 – 2023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4E2D48-EE9A-9F35-782F-747E1F241B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BB6D7-905A-470A-B36D-BC41E26285E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386886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Content Placeholder 14" descr="A picture containing diagram, line, pattern, creative arts&#10;&#10;Description automatically generated">
            <a:extLst>
              <a:ext uri="{FF2B5EF4-FFF2-40B4-BE49-F238E27FC236}">
                <a16:creationId xmlns:a16="http://schemas.microsoft.com/office/drawing/2014/main" id="{D238E318-5AB0-1E6F-E283-EACA6D91D0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295" y="338138"/>
            <a:ext cx="6925411" cy="5903912"/>
          </a:xfrm>
          <a:noFill/>
        </p:spPr>
      </p:pic>
      <p:sp>
        <p:nvSpPr>
          <p:cNvPr id="4" name="Date Placeholder 3" hidden="1">
            <a:extLst>
              <a:ext uri="{FF2B5EF4-FFF2-40B4-BE49-F238E27FC236}">
                <a16:creationId xmlns:a16="http://schemas.microsoft.com/office/drawing/2014/main" id="{37B132C9-D2F5-01E8-024B-B73D47BE9B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2ADEAE93-0204-4EEA-B65B-9AA43A556377}" type="datetime1">
              <a:rPr lang="en-US" smtClean="0"/>
              <a:pPr>
                <a:spcAft>
                  <a:spcPts val="600"/>
                </a:spcAft>
              </a:pPr>
              <a:t>5/25/2023</a:t>
            </a:fld>
            <a:endParaRPr lang="en-US"/>
          </a:p>
        </p:txBody>
      </p:sp>
      <p:sp>
        <p:nvSpPr>
          <p:cNvPr id="6" name="Slide Number Placeholder 5" hidden="1">
            <a:extLst>
              <a:ext uri="{FF2B5EF4-FFF2-40B4-BE49-F238E27FC236}">
                <a16:creationId xmlns:a16="http://schemas.microsoft.com/office/drawing/2014/main" id="{8BB2C555-DDB0-A1BE-5192-728B707E7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7DFBB6D7-905A-470A-B36D-BC41E26285E5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340DE4-E750-4E90-E36C-1B09C5D128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SLIIT – Year 1 Semester 2 – 2023</a:t>
            </a:r>
          </a:p>
        </p:txBody>
      </p:sp>
    </p:spTree>
    <p:extLst>
      <p:ext uri="{BB962C8B-B14F-4D97-AF65-F5344CB8AC3E}">
        <p14:creationId xmlns:p14="http://schemas.microsoft.com/office/powerpoint/2010/main" val="940203033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11" descr="A screenshot of a computer network&#10;&#10;Description automatically generated with low confidence">
            <a:extLst>
              <a:ext uri="{FF2B5EF4-FFF2-40B4-BE49-F238E27FC236}">
                <a16:creationId xmlns:a16="http://schemas.microsoft.com/office/drawing/2014/main" id="{5FBA6776-8616-3A48-E27B-F130B64CC6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88" y="1508693"/>
            <a:ext cx="8963025" cy="3562801"/>
          </a:xfrm>
          <a:noFill/>
        </p:spPr>
      </p:pic>
      <p:sp>
        <p:nvSpPr>
          <p:cNvPr id="4" name="Date Placeholder 3" hidden="1">
            <a:extLst>
              <a:ext uri="{FF2B5EF4-FFF2-40B4-BE49-F238E27FC236}">
                <a16:creationId xmlns:a16="http://schemas.microsoft.com/office/drawing/2014/main" id="{707FE7D5-91A9-D1A0-024F-9F42CC75B3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2ADEAE93-0204-4EEA-B65B-9AA43A556377}" type="datetime1">
              <a:rPr lang="en-US" smtClean="0"/>
              <a:pPr>
                <a:spcAft>
                  <a:spcPts val="600"/>
                </a:spcAft>
              </a:pPr>
              <a:t>5/25/2023</a:t>
            </a:fld>
            <a:endParaRPr lang="en-US"/>
          </a:p>
        </p:txBody>
      </p:sp>
      <p:sp>
        <p:nvSpPr>
          <p:cNvPr id="6" name="Slide Number Placeholder 5" hidden="1">
            <a:extLst>
              <a:ext uri="{FF2B5EF4-FFF2-40B4-BE49-F238E27FC236}">
                <a16:creationId xmlns:a16="http://schemas.microsoft.com/office/drawing/2014/main" id="{1331C760-2C29-0D43-5FF2-FAF84130C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7DFBB6D7-905A-470A-B36D-BC41E26285E5}" type="slidenum">
              <a:rPr lang="en-US" smtClean="0"/>
              <a:pPr>
                <a:spcAft>
                  <a:spcPts val="600"/>
                </a:spcAft>
              </a:pPr>
              <a:t>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B91D3C-728C-75CB-5DA3-8751AE9674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SLIIT – Year 1 Semester 2 – 2023</a:t>
            </a:r>
          </a:p>
        </p:txBody>
      </p:sp>
    </p:spTree>
    <p:extLst>
      <p:ext uri="{BB962C8B-B14F-4D97-AF65-F5344CB8AC3E}">
        <p14:creationId xmlns:p14="http://schemas.microsoft.com/office/powerpoint/2010/main" val="190613996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ED140AC9-E472-4C08-9242-3BD52379EBAE}" vid="{C1198FCD-ABD2-4F24-AFF3-936B09DD65F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SLIIT Orientation Template</Template>
  <TotalTime>363</TotalTime>
  <Words>1290</Words>
  <Application>Microsoft Office PowerPoint</Application>
  <PresentationFormat>On-screen Show (4:3)</PresentationFormat>
  <Paragraphs>297</Paragraphs>
  <Slides>50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4" baseType="lpstr">
      <vt:lpstr>Arial</vt:lpstr>
      <vt:lpstr>Calibri</vt:lpstr>
      <vt:lpstr>Times New Roman</vt:lpstr>
      <vt:lpstr>Office Theme</vt:lpstr>
      <vt:lpstr>Assignment 1</vt:lpstr>
      <vt:lpstr>Group Members</vt:lpstr>
      <vt:lpstr>Scenario</vt:lpstr>
      <vt:lpstr>Scenario</vt:lpstr>
      <vt:lpstr>Assumptions</vt:lpstr>
      <vt:lpstr>Assumptions</vt:lpstr>
      <vt:lpstr>Logical Topology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Physical Topology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Appropriate Devices with Justifications</vt:lpstr>
      <vt:lpstr>Core Network</vt:lpstr>
      <vt:lpstr>Distribution Network</vt:lpstr>
      <vt:lpstr>Distribution Network</vt:lpstr>
      <vt:lpstr>Access Network</vt:lpstr>
      <vt:lpstr>Wireless Network</vt:lpstr>
      <vt:lpstr>Security</vt:lpstr>
      <vt:lpstr>Management</vt:lpstr>
      <vt:lpstr>Appropriate Media Types with Justifications</vt:lpstr>
      <vt:lpstr>Core Network</vt:lpstr>
      <vt:lpstr>Distribution Network</vt:lpstr>
      <vt:lpstr>Access Network</vt:lpstr>
      <vt:lpstr>Wireless Network</vt:lpstr>
      <vt:lpstr>LAN and WAN Technologies</vt:lpstr>
      <vt:lpstr>LAN Technologies</vt:lpstr>
      <vt:lpstr>WAN Technologies</vt:lpstr>
      <vt:lpstr>Appropriate Protocols with Justifications</vt:lpstr>
      <vt:lpstr>Physical Layer</vt:lpstr>
      <vt:lpstr>Data Link Layer</vt:lpstr>
      <vt:lpstr>Network Layer</vt:lpstr>
      <vt:lpstr>Transport Layer</vt:lpstr>
      <vt:lpstr>Session Layer</vt:lpstr>
      <vt:lpstr>Presentation Layer</vt:lpstr>
      <vt:lpstr>Application Layer</vt:lpstr>
      <vt:lpstr>Private IP Addressing Schema</vt:lpstr>
      <vt:lpstr>PowerPoint Presentation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Dion Wickrama Arachchi</dc:creator>
  <cp:lastModifiedBy>Dion Wickrama Arachchi</cp:lastModifiedBy>
  <cp:revision>17</cp:revision>
  <dcterms:created xsi:type="dcterms:W3CDTF">2023-05-24T09:39:18Z</dcterms:created>
  <dcterms:modified xsi:type="dcterms:W3CDTF">2023-05-25T16:43:05Z</dcterms:modified>
</cp:coreProperties>
</file>